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95" r:id="rId2"/>
    <p:sldId id="302" r:id="rId3"/>
  </p:sldIdLst>
  <p:sldSz cx="6858000" cy="9906000" type="A4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86B0"/>
    <a:srgbClr val="005791"/>
    <a:srgbClr val="D39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02" autoAdjust="0"/>
    <p:restoredTop sz="99086" autoAdjust="0"/>
  </p:normalViewPr>
  <p:slideViewPr>
    <p:cSldViewPr>
      <p:cViewPr>
        <p:scale>
          <a:sx n="106" d="100"/>
          <a:sy n="106" d="100"/>
        </p:scale>
        <p:origin x="1404" y="-331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44" y="-9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7445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082" y="0"/>
            <a:ext cx="2950529" cy="497445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1F0B181D-5389-4E53-AC8D-A1B53A2DF443}" type="datetimeFigureOut">
              <a:rPr lang="en-AU" smtClean="0"/>
              <a:pPr/>
              <a:t>30/11/2018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305"/>
            <a:ext cx="2950529" cy="497445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082" y="9440305"/>
            <a:ext cx="2950529" cy="497445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E405505C-04E2-48E5-82CD-6747455CB1A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7493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5C3A57FE-6F3C-4147-B7AC-F580F9D50717}" type="datetimeFigureOut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6125"/>
            <a:ext cx="2578100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9" tIns="45779" rIns="91559" bIns="45779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2"/>
          </a:xfrm>
          <a:prstGeom prst="rect">
            <a:avLst/>
          </a:prstGeom>
        </p:spPr>
        <p:txBody>
          <a:bodyPr vert="horz" lIns="91559" tIns="45779" rIns="91559" bIns="4577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40" y="9440647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D522EE57-ADA0-420F-9754-780771D0739C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1046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2EE57-ADA0-420F-9754-780771D0739C}" type="slidenum">
              <a:rPr lang="en-AU" smtClean="0"/>
              <a:pPr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06518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B302-5C58-49C3-9BAB-2F9DB98F30D4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  <p:cxnSp>
        <p:nvCxnSpPr>
          <p:cNvPr id="7" name="Shape 137"/>
          <p:cNvCxnSpPr/>
          <p:nvPr userDrawn="1"/>
        </p:nvCxnSpPr>
        <p:spPr>
          <a:xfrm>
            <a:off x="506506" y="776536"/>
            <a:ext cx="5802814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932" y="247080"/>
            <a:ext cx="799689" cy="417971"/>
          </a:xfrm>
          <a:prstGeom prst="rect">
            <a:avLst/>
          </a:prstGeom>
        </p:spPr>
      </p:pic>
      <p:sp>
        <p:nvSpPr>
          <p:cNvPr id="12" name="Shape 138"/>
          <p:cNvSpPr txBox="1">
            <a:spLocks/>
          </p:cNvSpPr>
          <p:nvPr userDrawn="1"/>
        </p:nvSpPr>
        <p:spPr>
          <a:xfrm>
            <a:off x="4357860" y="9489504"/>
            <a:ext cx="23115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AU" sz="1000" smtClean="0"/>
              <a:pPr/>
              <a:t>‹#›</a:t>
            </a:fld>
            <a:endParaRPr lang="en-AU" sz="100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5450475" y="9560844"/>
            <a:ext cx="9460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b="1" dirty="0"/>
              <a:t>v1.2 </a:t>
            </a:r>
            <a:r>
              <a:rPr lang="en-AU" sz="900" dirty="0"/>
              <a:t>(25/01/16)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73073"/>
            <a:ext cx="1125204" cy="632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6389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5571-44C3-4F23-B158-6EF6B3E45BD7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34783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73264"/>
            <a:ext cx="3357563" cy="122082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9BB8C-3042-413A-8571-75BC3D9241C1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09857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DF07-229E-4051-A2D8-ECC6B7F4133A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94781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1A62-8C51-43F1-BD90-7AE09CC50100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97802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1C6B-995D-490E-A458-641C89485BEB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3180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4D8-1AE1-4C91-B618-06B736A0E35B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3047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CC53-947C-4756-9183-7B52AB1C5DF0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3785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89717-ADA3-4099-B3BB-DE19B1027C72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644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1CE0-C80D-4D55-81FB-F79638496CE5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906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83477-4F16-4317-9B2E-463A843653F7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3091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9A558-DE00-4D49-B3BC-F067154F1C15}" type="datetime1">
              <a:rPr lang="en-AU" smtClean="0"/>
              <a:pPr/>
              <a:t>30/11/2018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94EBC-C7D4-443C-8B68-0775FB9505CB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519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username@skynews.net.au" TargetMode="External"/><Relationship Id="rId5" Type="http://schemas.openxmlformats.org/officeDocument/2006/relationships/hyperlink" Target="mailto:payroll@skynews.com.au" TargetMode="Externa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8DBD733-2E02-4299-A6AE-3E0D5FDC5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02" y="3922131"/>
            <a:ext cx="6287304" cy="2447304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183160" y="2948284"/>
            <a:ext cx="6414187" cy="240579"/>
          </a:xfrm>
          <a:prstGeom prst="roundRect">
            <a:avLst>
              <a:gd name="adj" fmla="val 50000"/>
            </a:avLst>
          </a:prstGeom>
          <a:solidFill>
            <a:srgbClr val="6386B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>
                <a:solidFill>
                  <a:prstClr val="white"/>
                </a:solidFill>
              </a:rPr>
              <a:t>Workday Homepage Basic Navigation</a:t>
            </a:r>
            <a:endParaRPr lang="en-AU" sz="1200" b="1" dirty="0">
              <a:solidFill>
                <a:prstClr val="white"/>
              </a:solidFill>
            </a:endParaRPr>
          </a:p>
        </p:txBody>
      </p:sp>
      <p:sp>
        <p:nvSpPr>
          <p:cNvPr id="5" name="Shape 135"/>
          <p:cNvSpPr txBox="1"/>
          <p:nvPr/>
        </p:nvSpPr>
        <p:spPr>
          <a:xfrm>
            <a:off x="183164" y="285955"/>
            <a:ext cx="6414188" cy="487939"/>
          </a:xfrm>
          <a:prstGeom prst="rect">
            <a:avLst/>
          </a:prstGeom>
          <a:solidFill>
            <a:srgbClr val="6386B0"/>
          </a:solidFill>
          <a:ln>
            <a:solidFill>
              <a:schemeClr val="accent1"/>
            </a:solidFill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Clr>
                <a:schemeClr val="accent6"/>
              </a:buClr>
              <a:buSzPct val="25000"/>
            </a:pPr>
            <a:r>
              <a:rPr lang="en-AU" sz="1600" b="1" dirty="0">
                <a:solidFill>
                  <a:schemeClr val="bg1"/>
                </a:solidFill>
              </a:rPr>
              <a:t>	WORKDAY</a:t>
            </a:r>
          </a:p>
        </p:txBody>
      </p:sp>
      <p:sp>
        <p:nvSpPr>
          <p:cNvPr id="9" name="Rectangle 8"/>
          <p:cNvSpPr/>
          <p:nvPr/>
        </p:nvSpPr>
        <p:spPr>
          <a:xfrm>
            <a:off x="143553" y="3151793"/>
            <a:ext cx="13187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b="1" dirty="0">
                <a:solidFill>
                  <a:prstClr val="black"/>
                </a:solidFill>
              </a:rPr>
              <a:t>Home Icon – </a:t>
            </a:r>
            <a:r>
              <a:rPr lang="en-AU" sz="1000" dirty="0">
                <a:solidFill>
                  <a:prstClr val="black"/>
                </a:solidFill>
              </a:rPr>
              <a:t>click to return to Workday Home screen</a:t>
            </a:r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 flipV="1">
            <a:off x="3857581" y="6277025"/>
            <a:ext cx="178028" cy="240110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</p:cNvCxnSpPr>
          <p:nvPr/>
        </p:nvCxnSpPr>
        <p:spPr>
          <a:xfrm>
            <a:off x="5793443" y="3625613"/>
            <a:ext cx="560463" cy="376697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89" y="292928"/>
            <a:ext cx="1056452" cy="480966"/>
          </a:xfrm>
          <a:prstGeom prst="rect">
            <a:avLst/>
          </a:prstGeom>
        </p:spPr>
      </p:pic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>
          <a:xfrm>
            <a:off x="6375852" y="9489504"/>
            <a:ext cx="287061" cy="280853"/>
          </a:xfrm>
        </p:spPr>
        <p:txBody>
          <a:bodyPr/>
          <a:lstStyle/>
          <a:p>
            <a:fld id="{7CF94EBC-C7D4-443C-8B68-0775FB9505CB}" type="slidenum">
              <a:rPr lang="en-AU" smtClean="0"/>
              <a:pPr/>
              <a:t>1</a:t>
            </a:fld>
            <a:endParaRPr lang="en-AU" dirty="0"/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>
            <a:off x="382115" y="3691502"/>
            <a:ext cx="0" cy="208850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DA85572C-F75F-4C6A-85EB-7DFE37C514F5}"/>
              </a:ext>
            </a:extLst>
          </p:cNvPr>
          <p:cNvSpPr/>
          <p:nvPr/>
        </p:nvSpPr>
        <p:spPr>
          <a:xfrm>
            <a:off x="2195523" y="3155808"/>
            <a:ext cx="1427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b="1" dirty="0">
                <a:solidFill>
                  <a:prstClr val="black"/>
                </a:solidFill>
              </a:rPr>
              <a:t>Search – </a:t>
            </a:r>
            <a:r>
              <a:rPr lang="en-AU" sz="1000" dirty="0">
                <a:solidFill>
                  <a:prstClr val="black"/>
                </a:solidFill>
              </a:rPr>
              <a:t>for people, tasks, reports and more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6182CF9-AF74-4E59-B589-10A06DF55F6A}"/>
              </a:ext>
            </a:extLst>
          </p:cNvPr>
          <p:cNvCxnSpPr>
            <a:cxnSpLocks/>
          </p:cNvCxnSpPr>
          <p:nvPr/>
        </p:nvCxnSpPr>
        <p:spPr>
          <a:xfrm flipH="1">
            <a:off x="886242" y="3521498"/>
            <a:ext cx="1304247" cy="48081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80FA5D92-59EE-4779-A564-2C8B9F9B4D98}"/>
              </a:ext>
            </a:extLst>
          </p:cNvPr>
          <p:cNvSpPr/>
          <p:nvPr/>
        </p:nvSpPr>
        <p:spPr>
          <a:xfrm>
            <a:off x="3857581" y="3144354"/>
            <a:ext cx="25393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b="1" dirty="0">
                <a:solidFill>
                  <a:prstClr val="black"/>
                </a:solidFill>
              </a:rPr>
              <a:t>Profile – </a:t>
            </a:r>
            <a:r>
              <a:rPr lang="en-AU" sz="1000" dirty="0">
                <a:solidFill>
                  <a:prstClr val="black"/>
                </a:solidFill>
              </a:rPr>
              <a:t>click to access your Profile, Home, Inbox, Notifications, Favourites, My Account page, Sign out button and other menu items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806C4FF-017F-49D5-A332-02780E8FB59A}"/>
              </a:ext>
            </a:extLst>
          </p:cNvPr>
          <p:cNvSpPr/>
          <p:nvPr/>
        </p:nvSpPr>
        <p:spPr>
          <a:xfrm>
            <a:off x="382115" y="6418218"/>
            <a:ext cx="57795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b="1" dirty="0">
                <a:solidFill>
                  <a:prstClr val="black"/>
                </a:solidFill>
              </a:rPr>
              <a:t>Home screen – </a:t>
            </a:r>
            <a:r>
              <a:rPr lang="en-AU" sz="1000" dirty="0">
                <a:solidFill>
                  <a:prstClr val="black"/>
                </a:solidFill>
              </a:rPr>
              <a:t>use the  navigation icons to access your </a:t>
            </a:r>
            <a:r>
              <a:rPr lang="en-AU" sz="1000" b="1" dirty="0">
                <a:solidFill>
                  <a:prstClr val="black"/>
                </a:solidFill>
              </a:rPr>
              <a:t>Inbox, Onboarding, Personal info, Pay, Favourites </a:t>
            </a:r>
            <a:r>
              <a:rPr lang="en-AU" sz="1000" dirty="0">
                <a:solidFill>
                  <a:prstClr val="black"/>
                </a:solidFill>
              </a:rPr>
              <a:t>&amp; more!</a:t>
            </a:r>
          </a:p>
          <a:p>
            <a:r>
              <a:rPr lang="en-AU" sz="1000" b="1" dirty="0">
                <a:solidFill>
                  <a:prstClr val="black"/>
                </a:solidFill>
              </a:rPr>
              <a:t>Payslips – </a:t>
            </a:r>
            <a:r>
              <a:rPr lang="en-AU" sz="1000" dirty="0">
                <a:solidFill>
                  <a:prstClr val="black"/>
                </a:solidFill>
              </a:rPr>
              <a:t>Click on the above link to login to access your payslip and payment summary (if you need your password please email </a:t>
            </a:r>
            <a:r>
              <a:rPr lang="en-AU" sz="1000" dirty="0">
                <a:solidFill>
                  <a:prstClr val="black"/>
                </a:solidFill>
                <a:hlinkClick r:id="rId5"/>
              </a:rPr>
              <a:t>payroll@skynews.com.au</a:t>
            </a:r>
            <a:r>
              <a:rPr lang="en-AU" sz="1000" dirty="0">
                <a:solidFill>
                  <a:prstClr val="black"/>
                </a:solidFill>
              </a:rPr>
              <a:t> </a:t>
            </a:r>
            <a:endParaRPr lang="en-AU" sz="1000" b="1" dirty="0">
              <a:solidFill>
                <a:prstClr val="black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2BE5E8B-EF7E-4B02-8A87-383564667AB9}"/>
              </a:ext>
            </a:extLst>
          </p:cNvPr>
          <p:cNvCxnSpPr>
            <a:cxnSpLocks/>
          </p:cNvCxnSpPr>
          <p:nvPr/>
        </p:nvCxnSpPr>
        <p:spPr>
          <a:xfrm flipV="1">
            <a:off x="1628800" y="5607105"/>
            <a:ext cx="331693" cy="1197416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2">
            <a:extLst>
              <a:ext uri="{FF2B5EF4-FFF2-40B4-BE49-F238E27FC236}">
                <a16:creationId xmlns:a16="http://schemas.microsoft.com/office/drawing/2014/main" id="{C92F2032-2B2F-40B1-B9D7-9A04A8788693}"/>
              </a:ext>
            </a:extLst>
          </p:cNvPr>
          <p:cNvSpPr/>
          <p:nvPr/>
        </p:nvSpPr>
        <p:spPr>
          <a:xfrm>
            <a:off x="183161" y="1018505"/>
            <a:ext cx="6414187" cy="240579"/>
          </a:xfrm>
          <a:prstGeom prst="roundRect">
            <a:avLst>
              <a:gd name="adj" fmla="val 50000"/>
            </a:avLst>
          </a:prstGeom>
          <a:solidFill>
            <a:srgbClr val="6386B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>
                <a:solidFill>
                  <a:prstClr val="white"/>
                </a:solidFill>
              </a:rPr>
              <a:t>Sign in to Workday</a:t>
            </a:r>
            <a:endParaRPr lang="en-AU" sz="1200" b="1" dirty="0">
              <a:solidFill>
                <a:prstClr val="white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BEB087B-0156-4C0C-A5FE-AD660801F3A0}"/>
              </a:ext>
            </a:extLst>
          </p:cNvPr>
          <p:cNvSpPr/>
          <p:nvPr/>
        </p:nvSpPr>
        <p:spPr>
          <a:xfrm>
            <a:off x="94356" y="1413015"/>
            <a:ext cx="43655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b="1" dirty="0">
                <a:solidFill>
                  <a:prstClr val="black"/>
                </a:solidFill>
              </a:rPr>
              <a:t>1. </a:t>
            </a:r>
            <a:r>
              <a:rPr lang="en-AU" sz="1000" dirty="0">
                <a:solidFill>
                  <a:prstClr val="black"/>
                </a:solidFill>
              </a:rPr>
              <a:t>Click the </a:t>
            </a:r>
            <a:r>
              <a:rPr lang="en-AU" sz="1000" b="1" dirty="0">
                <a:solidFill>
                  <a:prstClr val="black"/>
                </a:solidFill>
              </a:rPr>
              <a:t>Link</a:t>
            </a:r>
            <a:r>
              <a:rPr lang="en-AU" sz="1000" dirty="0">
                <a:solidFill>
                  <a:prstClr val="black"/>
                </a:solidFill>
              </a:rPr>
              <a:t> in the email to download Workday – it will take you to the page on the right</a:t>
            </a:r>
          </a:p>
          <a:p>
            <a:r>
              <a:rPr lang="en-AU" sz="1000" b="1" dirty="0">
                <a:solidFill>
                  <a:prstClr val="black"/>
                </a:solidFill>
              </a:rPr>
              <a:t>2. </a:t>
            </a:r>
            <a:r>
              <a:rPr lang="en-AU" sz="1000" dirty="0">
                <a:solidFill>
                  <a:prstClr val="black"/>
                </a:solidFill>
              </a:rPr>
              <a:t>Sign In: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AU" sz="1000" dirty="0">
                <a:solidFill>
                  <a:prstClr val="black"/>
                </a:solidFill>
              </a:rPr>
              <a:t>Email – </a:t>
            </a:r>
            <a:r>
              <a:rPr lang="en-AU" sz="1000" dirty="0">
                <a:solidFill>
                  <a:prstClr val="black"/>
                </a:solidFill>
                <a:hlinkClick r:id="rId6"/>
              </a:rPr>
              <a:t>username@skynews.net.au</a:t>
            </a:r>
            <a:r>
              <a:rPr lang="en-AU" sz="1000" dirty="0">
                <a:solidFill>
                  <a:prstClr val="black"/>
                </a:solidFill>
              </a:rPr>
              <a:t> (please note it must be </a:t>
            </a:r>
            <a:r>
              <a:rPr lang="en-AU" sz="1000" b="1" dirty="0" err="1">
                <a:solidFill>
                  <a:prstClr val="black"/>
                </a:solidFill>
              </a:rPr>
              <a:t>.net</a:t>
            </a:r>
            <a:r>
              <a:rPr lang="en-AU" sz="1000" b="1" dirty="0">
                <a:solidFill>
                  <a:prstClr val="black"/>
                </a:solidFill>
              </a:rPr>
              <a:t> </a:t>
            </a:r>
            <a:r>
              <a:rPr lang="en-AU" sz="1000" dirty="0">
                <a:solidFill>
                  <a:prstClr val="black"/>
                </a:solidFill>
              </a:rPr>
              <a:t>not .com.</a:t>
            </a:r>
          </a:p>
          <a:p>
            <a:r>
              <a:rPr lang="en-AU" sz="1000" b="1" dirty="0">
                <a:solidFill>
                  <a:prstClr val="black"/>
                </a:solidFill>
              </a:rPr>
              <a:t>3.</a:t>
            </a:r>
            <a:r>
              <a:rPr lang="en-AU" sz="1000" dirty="0">
                <a:solidFill>
                  <a:prstClr val="black"/>
                </a:solidFill>
              </a:rPr>
              <a:t> If you want your computer to remember these credentials do the following: </a:t>
            </a:r>
          </a:p>
          <a:p>
            <a:r>
              <a:rPr lang="en-AU" sz="1000" dirty="0">
                <a:solidFill>
                  <a:prstClr val="black"/>
                </a:solidFill>
              </a:rPr>
              <a:t>Tick – Remember me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823F636-371D-4E2E-96A8-F2089601F4D6}"/>
              </a:ext>
            </a:extLst>
          </p:cNvPr>
          <p:cNvSpPr/>
          <p:nvPr/>
        </p:nvSpPr>
        <p:spPr>
          <a:xfrm>
            <a:off x="327237" y="2318024"/>
            <a:ext cx="16332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1000" b="1" dirty="0">
              <a:solidFill>
                <a:prstClr val="black"/>
              </a:solidFill>
            </a:endParaRPr>
          </a:p>
          <a:p>
            <a:endParaRPr lang="en-AU" sz="1000" dirty="0">
              <a:solidFill>
                <a:prstClr val="black"/>
              </a:solidFill>
            </a:endParaRPr>
          </a:p>
        </p:txBody>
      </p:sp>
      <p:sp>
        <p:nvSpPr>
          <p:cNvPr id="22" name="Rounded Rectangle 2">
            <a:extLst>
              <a:ext uri="{FF2B5EF4-FFF2-40B4-BE49-F238E27FC236}">
                <a16:creationId xmlns:a16="http://schemas.microsoft.com/office/drawing/2014/main" id="{B5DB2586-F486-45C8-A8D9-D7B15DC589FF}"/>
              </a:ext>
            </a:extLst>
          </p:cNvPr>
          <p:cNvSpPr/>
          <p:nvPr/>
        </p:nvSpPr>
        <p:spPr>
          <a:xfrm>
            <a:off x="191474" y="7099463"/>
            <a:ext cx="6414187" cy="240579"/>
          </a:xfrm>
          <a:prstGeom prst="roundRect">
            <a:avLst>
              <a:gd name="adj" fmla="val 50000"/>
            </a:avLst>
          </a:prstGeom>
          <a:solidFill>
            <a:srgbClr val="6386B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>
                <a:solidFill>
                  <a:prstClr val="white"/>
                </a:solidFill>
              </a:rPr>
              <a:t>1 – Onboarding</a:t>
            </a:r>
            <a:endParaRPr lang="en-AU" sz="1200" b="1" dirty="0">
              <a:solidFill>
                <a:prstClr val="white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51CEB0F-4C76-43E7-8579-36617C5DBBD9}"/>
              </a:ext>
            </a:extLst>
          </p:cNvPr>
          <p:cNvSpPr/>
          <p:nvPr/>
        </p:nvSpPr>
        <p:spPr>
          <a:xfrm>
            <a:off x="187302" y="7392484"/>
            <a:ext cx="632105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b="1" dirty="0">
                <a:solidFill>
                  <a:prstClr val="black"/>
                </a:solidFill>
              </a:rPr>
              <a:t>Home screen – </a:t>
            </a:r>
            <a:r>
              <a:rPr lang="en-AU" sz="1000" dirty="0">
                <a:solidFill>
                  <a:prstClr val="black"/>
                </a:solidFill>
              </a:rPr>
              <a:t>Select </a:t>
            </a:r>
            <a:r>
              <a:rPr lang="en-AU" sz="1000" b="1" dirty="0">
                <a:solidFill>
                  <a:prstClr val="black"/>
                </a:solidFill>
              </a:rPr>
              <a:t>Onboarding</a:t>
            </a:r>
          </a:p>
          <a:p>
            <a:r>
              <a:rPr lang="en-AU" sz="1000" dirty="0">
                <a:solidFill>
                  <a:prstClr val="black"/>
                </a:solidFill>
              </a:rPr>
              <a:t>Please check out the onboarding page for a message from our </a:t>
            </a:r>
            <a:r>
              <a:rPr lang="en-AU" sz="1000" b="1" dirty="0">
                <a:solidFill>
                  <a:prstClr val="black"/>
                </a:solidFill>
              </a:rPr>
              <a:t>CEO</a:t>
            </a:r>
            <a:r>
              <a:rPr lang="en-AU" sz="1000" dirty="0">
                <a:solidFill>
                  <a:prstClr val="black"/>
                </a:solidFill>
              </a:rPr>
              <a:t>, our </a:t>
            </a:r>
            <a:r>
              <a:rPr lang="en-AU" sz="1000" b="1" dirty="0">
                <a:solidFill>
                  <a:prstClr val="black"/>
                </a:solidFill>
              </a:rPr>
              <a:t>Strategy </a:t>
            </a:r>
            <a:r>
              <a:rPr lang="en-AU" sz="1000" dirty="0">
                <a:solidFill>
                  <a:prstClr val="black"/>
                </a:solidFill>
              </a:rPr>
              <a:t>and </a:t>
            </a:r>
            <a:r>
              <a:rPr lang="en-AU" sz="1000" b="1" dirty="0">
                <a:solidFill>
                  <a:prstClr val="black"/>
                </a:solidFill>
              </a:rPr>
              <a:t>Goals, Useful Contacts, Quick Tips </a:t>
            </a:r>
            <a:r>
              <a:rPr lang="en-AU" sz="1000" dirty="0">
                <a:solidFill>
                  <a:prstClr val="black"/>
                </a:solidFill>
              </a:rPr>
              <a:t>(including information on working in Macquarie Park) and our local and </a:t>
            </a:r>
            <a:r>
              <a:rPr lang="en-AU" sz="1000" b="1" dirty="0">
                <a:solidFill>
                  <a:prstClr val="black"/>
                </a:solidFill>
              </a:rPr>
              <a:t>Newscorp Global Policies</a:t>
            </a:r>
            <a:r>
              <a:rPr lang="en-AU" sz="1000" dirty="0">
                <a:solidFill>
                  <a:prstClr val="black"/>
                </a:solidFill>
              </a:rPr>
              <a:t>. Reading and understanding these Policies will also help you understand how we operate and guide you on acting ethically and conducting yourself in the best possible manner as it is a part of the very Vision, Strategy and fabric of News Corp.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C1C9217-B223-40E1-861B-AFA8DE8A127A}"/>
              </a:ext>
            </a:extLst>
          </p:cNvPr>
          <p:cNvSpPr/>
          <p:nvPr/>
        </p:nvSpPr>
        <p:spPr>
          <a:xfrm>
            <a:off x="1260741" y="791755"/>
            <a:ext cx="44370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b="1" dirty="0">
                <a:solidFill>
                  <a:srgbClr val="FF0000"/>
                </a:solidFill>
              </a:rPr>
              <a:t>PLEASE NOTE – You can only use Workday at work on your Sky News computer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EDD90C-5199-42B7-9FD1-678E2A7746BD}"/>
              </a:ext>
            </a:extLst>
          </p:cNvPr>
          <p:cNvSpPr/>
          <p:nvPr/>
        </p:nvSpPr>
        <p:spPr>
          <a:xfrm>
            <a:off x="4263140" y="5118227"/>
            <a:ext cx="266992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AU" sz="800" b="1" dirty="0"/>
              <a:t>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632E524-0531-47E3-AF4B-07F958F2A794}"/>
              </a:ext>
            </a:extLst>
          </p:cNvPr>
          <p:cNvSpPr/>
          <p:nvPr/>
        </p:nvSpPr>
        <p:spPr>
          <a:xfrm>
            <a:off x="4860241" y="5771712"/>
            <a:ext cx="266992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AU" sz="800" b="1" dirty="0"/>
              <a:t>2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ADB981-A492-4CDF-BAD9-188D5603855E}"/>
              </a:ext>
            </a:extLst>
          </p:cNvPr>
          <p:cNvSpPr/>
          <p:nvPr/>
        </p:nvSpPr>
        <p:spPr>
          <a:xfrm>
            <a:off x="4860241" y="5108461"/>
            <a:ext cx="266992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AU" sz="800" b="1" dirty="0"/>
              <a:t>3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8F36F3A-6908-4652-A809-7E02040E7B7F}"/>
              </a:ext>
            </a:extLst>
          </p:cNvPr>
          <p:cNvSpPr/>
          <p:nvPr/>
        </p:nvSpPr>
        <p:spPr>
          <a:xfrm>
            <a:off x="5464756" y="5118227"/>
            <a:ext cx="266992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AU" sz="800" b="1" dirty="0"/>
              <a:t>4</a:t>
            </a:r>
          </a:p>
        </p:txBody>
      </p:sp>
      <p:sp>
        <p:nvSpPr>
          <p:cNvPr id="35" name="Rounded Rectangle 2">
            <a:extLst>
              <a:ext uri="{FF2B5EF4-FFF2-40B4-BE49-F238E27FC236}">
                <a16:creationId xmlns:a16="http://schemas.microsoft.com/office/drawing/2014/main" id="{94A7A494-135F-4328-840C-A0863974AA77}"/>
              </a:ext>
            </a:extLst>
          </p:cNvPr>
          <p:cNvSpPr/>
          <p:nvPr/>
        </p:nvSpPr>
        <p:spPr>
          <a:xfrm>
            <a:off x="183160" y="8454998"/>
            <a:ext cx="6414187" cy="240579"/>
          </a:xfrm>
          <a:prstGeom prst="roundRect">
            <a:avLst>
              <a:gd name="adj" fmla="val 50000"/>
            </a:avLst>
          </a:prstGeom>
          <a:solidFill>
            <a:srgbClr val="6386B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>
                <a:solidFill>
                  <a:prstClr val="white"/>
                </a:solidFill>
              </a:rPr>
              <a:t>2 – Directory</a:t>
            </a:r>
            <a:endParaRPr lang="en-AU" sz="1200" b="1" dirty="0">
              <a:solidFill>
                <a:prstClr val="white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5A0E833-0933-4B7E-8A74-CC61A76FE4A7}"/>
              </a:ext>
            </a:extLst>
          </p:cNvPr>
          <p:cNvSpPr/>
          <p:nvPr/>
        </p:nvSpPr>
        <p:spPr>
          <a:xfrm>
            <a:off x="206467" y="8729750"/>
            <a:ext cx="63210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b="1" dirty="0">
                <a:solidFill>
                  <a:prstClr val="black"/>
                </a:solidFill>
              </a:rPr>
              <a:t>Home screen – </a:t>
            </a:r>
            <a:r>
              <a:rPr lang="en-AU" sz="1000" dirty="0">
                <a:solidFill>
                  <a:prstClr val="black"/>
                </a:solidFill>
              </a:rPr>
              <a:t>Select </a:t>
            </a:r>
            <a:r>
              <a:rPr lang="en-AU" sz="1000" b="1" dirty="0">
                <a:solidFill>
                  <a:prstClr val="black"/>
                </a:solidFill>
              </a:rPr>
              <a:t>Directory</a:t>
            </a:r>
          </a:p>
          <a:p>
            <a:r>
              <a:rPr lang="en-AU" sz="1000" dirty="0">
                <a:solidFill>
                  <a:prstClr val="black"/>
                </a:solidFill>
              </a:rPr>
              <a:t>You can view work contact details for your colleagues within your Department (Co-workers) or any employee within Australian News Channel (select My Org Chart or Find Workers) or News Corp Australia / Fox Sports (select Find Workers)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2E84EE-6169-4E50-BA19-1F6DF97C88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7112" y="1307866"/>
            <a:ext cx="2122484" cy="157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92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823BDF-1049-473F-BBF1-68B14073E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36" y="4718936"/>
            <a:ext cx="1712545" cy="3276600"/>
          </a:xfrm>
          <a:prstGeom prst="rect">
            <a:avLst/>
          </a:prstGeom>
        </p:spPr>
      </p:pic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>
          <a:xfrm>
            <a:off x="6424997" y="9452783"/>
            <a:ext cx="287061" cy="219296"/>
          </a:xfrm>
        </p:spPr>
        <p:txBody>
          <a:bodyPr/>
          <a:lstStyle/>
          <a:p>
            <a:fld id="{7CF94EBC-C7D4-443C-8B68-0775FB9505CB}" type="slidenum">
              <a:rPr lang="en-AU" smtClean="0"/>
              <a:pPr/>
              <a:t>2</a:t>
            </a:fld>
            <a:endParaRPr lang="en-AU" dirty="0"/>
          </a:p>
        </p:txBody>
      </p:sp>
      <p:sp>
        <p:nvSpPr>
          <p:cNvPr id="52" name="Shape 135">
            <a:extLst>
              <a:ext uri="{FF2B5EF4-FFF2-40B4-BE49-F238E27FC236}">
                <a16:creationId xmlns:a16="http://schemas.microsoft.com/office/drawing/2014/main" id="{6A86FB36-8528-4B2A-8C23-F21B7298F08A}"/>
              </a:ext>
            </a:extLst>
          </p:cNvPr>
          <p:cNvSpPr txBox="1"/>
          <p:nvPr/>
        </p:nvSpPr>
        <p:spPr>
          <a:xfrm>
            <a:off x="183164" y="285955"/>
            <a:ext cx="6414188" cy="487939"/>
          </a:xfrm>
          <a:prstGeom prst="rect">
            <a:avLst/>
          </a:prstGeom>
          <a:solidFill>
            <a:srgbClr val="6386B0"/>
          </a:solidFill>
          <a:ln>
            <a:solidFill>
              <a:schemeClr val="accent1"/>
            </a:solidFill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Clr>
                <a:schemeClr val="accent6"/>
              </a:buClr>
              <a:buSzPct val="25000"/>
            </a:pPr>
            <a:r>
              <a:rPr lang="en-AU" sz="1600" b="1" dirty="0">
                <a:solidFill>
                  <a:schemeClr val="bg1"/>
                </a:solidFill>
              </a:rPr>
              <a:t>	WORKDAY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48039F85-B054-44F8-AD4F-4746C1B0E8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89" y="292928"/>
            <a:ext cx="1056452" cy="4809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BEB1E4D-1A5F-4EFE-85B3-F7FB18281A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886" y="3887109"/>
            <a:ext cx="6218129" cy="1140531"/>
          </a:xfrm>
          <a:prstGeom prst="rect">
            <a:avLst/>
          </a:prstGeom>
        </p:spPr>
      </p:pic>
      <p:sp>
        <p:nvSpPr>
          <p:cNvPr id="55" name="Rounded Rectangle 2">
            <a:extLst>
              <a:ext uri="{FF2B5EF4-FFF2-40B4-BE49-F238E27FC236}">
                <a16:creationId xmlns:a16="http://schemas.microsoft.com/office/drawing/2014/main" id="{D6C78DB2-52E0-4F97-8B6E-F02D60A6C03A}"/>
              </a:ext>
            </a:extLst>
          </p:cNvPr>
          <p:cNvSpPr/>
          <p:nvPr/>
        </p:nvSpPr>
        <p:spPr>
          <a:xfrm>
            <a:off x="204708" y="3274464"/>
            <a:ext cx="6414187" cy="240579"/>
          </a:xfrm>
          <a:prstGeom prst="roundRect">
            <a:avLst>
              <a:gd name="adj" fmla="val 50000"/>
            </a:avLst>
          </a:prstGeom>
          <a:solidFill>
            <a:srgbClr val="6386B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>
                <a:solidFill>
                  <a:prstClr val="white"/>
                </a:solidFill>
              </a:rPr>
              <a:t>View Profile</a:t>
            </a:r>
            <a:endParaRPr lang="en-AU" sz="1200" b="1" dirty="0">
              <a:solidFill>
                <a:prstClr val="white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69FB57C-D16F-4EA4-9B87-FAC99C574289}"/>
              </a:ext>
            </a:extLst>
          </p:cNvPr>
          <p:cNvSpPr/>
          <p:nvPr/>
        </p:nvSpPr>
        <p:spPr>
          <a:xfrm>
            <a:off x="3247134" y="3503783"/>
            <a:ext cx="2923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>
                <a:solidFill>
                  <a:prstClr val="black"/>
                </a:solidFill>
              </a:rPr>
              <a:t>Select </a:t>
            </a:r>
            <a:r>
              <a:rPr lang="en-AU" sz="1000" b="1" dirty="0">
                <a:solidFill>
                  <a:prstClr val="black"/>
                </a:solidFill>
              </a:rPr>
              <a:t>Profile</a:t>
            </a:r>
          </a:p>
          <a:p>
            <a:r>
              <a:rPr lang="en-AU" sz="1000" dirty="0">
                <a:solidFill>
                  <a:prstClr val="black"/>
                </a:solidFill>
              </a:rPr>
              <a:t>Select – </a:t>
            </a:r>
            <a:r>
              <a:rPr lang="en-AU" sz="1000" b="1" dirty="0">
                <a:solidFill>
                  <a:prstClr val="black"/>
                </a:solidFill>
              </a:rPr>
              <a:t>View Profile</a:t>
            </a:r>
            <a:endParaRPr lang="en-AU" sz="1000" dirty="0">
              <a:solidFill>
                <a:prstClr val="black"/>
              </a:solidFill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0E5CC20-350D-4CFB-982B-E3142CDB5264}"/>
              </a:ext>
            </a:extLst>
          </p:cNvPr>
          <p:cNvCxnSpPr>
            <a:cxnSpLocks/>
          </p:cNvCxnSpPr>
          <p:nvPr/>
        </p:nvCxnSpPr>
        <p:spPr>
          <a:xfrm>
            <a:off x="4149080" y="3859937"/>
            <a:ext cx="1301367" cy="257721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F3A512C1-02B7-45E4-A3B4-9F661B68ED57}"/>
              </a:ext>
            </a:extLst>
          </p:cNvPr>
          <p:cNvSpPr/>
          <p:nvPr/>
        </p:nvSpPr>
        <p:spPr>
          <a:xfrm>
            <a:off x="2045366" y="5252108"/>
            <a:ext cx="443765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>
                <a:solidFill>
                  <a:prstClr val="black"/>
                </a:solidFill>
              </a:rPr>
              <a:t>You will see a summary of your employment details</a:t>
            </a:r>
          </a:p>
          <a:p>
            <a:endParaRPr lang="en-AU" sz="1000" dirty="0">
              <a:solidFill>
                <a:prstClr val="black"/>
              </a:solidFill>
            </a:endParaRPr>
          </a:p>
          <a:p>
            <a:r>
              <a:rPr lang="en-AU" sz="1000" dirty="0">
                <a:solidFill>
                  <a:prstClr val="black"/>
                </a:solidFill>
              </a:rPr>
              <a:t>From the navigation pane on the left you can:</a:t>
            </a:r>
          </a:p>
          <a:p>
            <a:r>
              <a:rPr lang="en-AU" sz="1000" dirty="0">
                <a:solidFill>
                  <a:prstClr val="black"/>
                </a:solidFill>
              </a:rPr>
              <a:t>Select – </a:t>
            </a:r>
            <a:r>
              <a:rPr lang="en-AU" sz="1000" b="1" dirty="0">
                <a:solidFill>
                  <a:prstClr val="black"/>
                </a:solidFill>
              </a:rPr>
              <a:t>Compensation – </a:t>
            </a:r>
            <a:r>
              <a:rPr lang="en-AU" sz="1000" dirty="0">
                <a:solidFill>
                  <a:prstClr val="black"/>
                </a:solidFill>
              </a:rPr>
              <a:t>To view your salary details (please note that not all staff have their compensation details held in Workday)</a:t>
            </a:r>
          </a:p>
          <a:p>
            <a:r>
              <a:rPr lang="en-AU" sz="1000" dirty="0">
                <a:solidFill>
                  <a:prstClr val="black"/>
                </a:solidFill>
              </a:rPr>
              <a:t>You can also select </a:t>
            </a:r>
            <a:r>
              <a:rPr lang="en-AU" sz="1000" b="1" dirty="0">
                <a:solidFill>
                  <a:prstClr val="black"/>
                </a:solidFill>
              </a:rPr>
              <a:t>Pay, Contact</a:t>
            </a:r>
            <a:r>
              <a:rPr lang="en-AU" sz="1000" dirty="0">
                <a:solidFill>
                  <a:prstClr val="black"/>
                </a:solidFill>
              </a:rPr>
              <a:t> and </a:t>
            </a:r>
            <a:r>
              <a:rPr lang="en-AU" sz="1000" b="1" dirty="0">
                <a:solidFill>
                  <a:prstClr val="black"/>
                </a:solidFill>
              </a:rPr>
              <a:t>Personal </a:t>
            </a:r>
            <a:r>
              <a:rPr lang="en-AU" sz="1000" dirty="0">
                <a:solidFill>
                  <a:prstClr val="black"/>
                </a:solidFill>
              </a:rPr>
              <a:t>from this screen to check your details are correct and make any changes if applicable.</a:t>
            </a:r>
            <a:r>
              <a:rPr lang="en-AU" sz="1000" b="1" dirty="0">
                <a:solidFill>
                  <a:prstClr val="black"/>
                </a:solidFill>
              </a:rPr>
              <a:t> </a:t>
            </a:r>
            <a:endParaRPr lang="en-AU" sz="1000" dirty="0">
              <a:solidFill>
                <a:prstClr val="black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DBA31E-4418-4307-95A0-133C0ACA1421}"/>
              </a:ext>
            </a:extLst>
          </p:cNvPr>
          <p:cNvSpPr/>
          <p:nvPr/>
        </p:nvSpPr>
        <p:spPr>
          <a:xfrm>
            <a:off x="211592" y="8378540"/>
            <a:ext cx="63210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b="1" dirty="0">
                <a:solidFill>
                  <a:prstClr val="black"/>
                </a:solidFill>
              </a:rPr>
              <a:t>Home screen – </a:t>
            </a:r>
            <a:r>
              <a:rPr lang="en-AU" sz="1000" dirty="0">
                <a:solidFill>
                  <a:prstClr val="black"/>
                </a:solidFill>
              </a:rPr>
              <a:t>Select </a:t>
            </a:r>
            <a:r>
              <a:rPr lang="en-AU" sz="1000" b="1" dirty="0">
                <a:solidFill>
                  <a:prstClr val="black"/>
                </a:solidFill>
              </a:rPr>
              <a:t>Pay</a:t>
            </a:r>
          </a:p>
          <a:p>
            <a:r>
              <a:rPr lang="en-AU" sz="1000" b="1" dirty="0">
                <a:solidFill>
                  <a:prstClr val="black"/>
                </a:solidFill>
              </a:rPr>
              <a:t>Payment Elections – </a:t>
            </a:r>
            <a:r>
              <a:rPr lang="en-AU" sz="1000" dirty="0">
                <a:solidFill>
                  <a:prstClr val="black"/>
                </a:solidFill>
              </a:rPr>
              <a:t>You can edit your bank account details</a:t>
            </a:r>
            <a:endParaRPr lang="en-AU" sz="1000" b="1" dirty="0">
              <a:solidFill>
                <a:prstClr val="black"/>
              </a:solidFill>
            </a:endParaRPr>
          </a:p>
          <a:p>
            <a:endParaRPr lang="en-AU" sz="1000" dirty="0">
              <a:solidFill>
                <a:prstClr val="black"/>
              </a:solidFill>
            </a:endParaRPr>
          </a:p>
        </p:txBody>
      </p:sp>
      <p:sp>
        <p:nvSpPr>
          <p:cNvPr id="15" name="Rounded Rectangle 2">
            <a:extLst>
              <a:ext uri="{FF2B5EF4-FFF2-40B4-BE49-F238E27FC236}">
                <a16:creationId xmlns:a16="http://schemas.microsoft.com/office/drawing/2014/main" id="{2C681BA7-5060-4A8F-B5BD-5F39EFE367BF}"/>
              </a:ext>
            </a:extLst>
          </p:cNvPr>
          <p:cNvSpPr/>
          <p:nvPr/>
        </p:nvSpPr>
        <p:spPr>
          <a:xfrm>
            <a:off x="204289" y="8110789"/>
            <a:ext cx="6414187" cy="240579"/>
          </a:xfrm>
          <a:prstGeom prst="roundRect">
            <a:avLst>
              <a:gd name="adj" fmla="val 50000"/>
            </a:avLst>
          </a:prstGeom>
          <a:solidFill>
            <a:srgbClr val="6386B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>
                <a:solidFill>
                  <a:prstClr val="white"/>
                </a:solidFill>
              </a:rPr>
              <a:t>4 – Pay</a:t>
            </a:r>
            <a:endParaRPr lang="en-AU" sz="1200" b="1" dirty="0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FFFF55-A98E-4AE1-A2DC-17AE99D533C4}"/>
              </a:ext>
            </a:extLst>
          </p:cNvPr>
          <p:cNvSpPr/>
          <p:nvPr/>
        </p:nvSpPr>
        <p:spPr>
          <a:xfrm>
            <a:off x="205500" y="1166048"/>
            <a:ext cx="6473573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b="1" dirty="0">
                <a:solidFill>
                  <a:prstClr val="black"/>
                </a:solidFill>
              </a:rPr>
              <a:t>Home screen – </a:t>
            </a:r>
            <a:r>
              <a:rPr lang="en-AU" sz="1000" dirty="0">
                <a:solidFill>
                  <a:prstClr val="black"/>
                </a:solidFill>
              </a:rPr>
              <a:t>Select </a:t>
            </a:r>
            <a:r>
              <a:rPr lang="en-AU" sz="1000" b="1" dirty="0">
                <a:solidFill>
                  <a:prstClr val="black"/>
                </a:solidFill>
              </a:rPr>
              <a:t>Personal Information</a:t>
            </a:r>
          </a:p>
          <a:p>
            <a:r>
              <a:rPr lang="en-AU" sz="1000" b="1" dirty="0">
                <a:solidFill>
                  <a:prstClr val="black"/>
                </a:solidFill>
              </a:rPr>
              <a:t>Contact Information – </a:t>
            </a:r>
            <a:r>
              <a:rPr lang="en-AU" sz="1000" dirty="0">
                <a:solidFill>
                  <a:prstClr val="black"/>
                </a:solidFill>
              </a:rPr>
              <a:t>Please add your work extension, or if you do not have an extension please add your mobile if you need to be contactable for your role – you’ll need to make the number ‘public’. Your other work contact information should already be updated </a:t>
            </a:r>
            <a:r>
              <a:rPr lang="en-AU" sz="1000" dirty="0" err="1">
                <a:solidFill>
                  <a:prstClr val="black"/>
                </a:solidFill>
              </a:rPr>
              <a:t>eg</a:t>
            </a:r>
            <a:r>
              <a:rPr lang="en-AU" sz="1000" dirty="0">
                <a:solidFill>
                  <a:prstClr val="black"/>
                </a:solidFill>
              </a:rPr>
              <a:t> work email address.</a:t>
            </a:r>
          </a:p>
          <a:p>
            <a:r>
              <a:rPr lang="en-AU" sz="1000" dirty="0">
                <a:solidFill>
                  <a:prstClr val="black"/>
                </a:solidFill>
              </a:rPr>
              <a:t>You can also update your Home Contact Information </a:t>
            </a:r>
            <a:r>
              <a:rPr lang="en-AU" sz="1000" dirty="0" err="1">
                <a:solidFill>
                  <a:prstClr val="black"/>
                </a:solidFill>
              </a:rPr>
              <a:t>eg</a:t>
            </a:r>
            <a:r>
              <a:rPr lang="en-AU" sz="1000" dirty="0">
                <a:solidFill>
                  <a:prstClr val="black"/>
                </a:solidFill>
              </a:rPr>
              <a:t> personal address, phone number and email address – please ensure that these are ALWAYS SET AS PRIVATE not public.</a:t>
            </a:r>
          </a:p>
          <a:p>
            <a:r>
              <a:rPr lang="en-AU" sz="1000" b="1" dirty="0">
                <a:solidFill>
                  <a:prstClr val="black"/>
                </a:solidFill>
              </a:rPr>
              <a:t>Personal Information – </a:t>
            </a:r>
            <a:r>
              <a:rPr lang="en-AU" sz="1000" dirty="0">
                <a:solidFill>
                  <a:prstClr val="black"/>
                </a:solidFill>
              </a:rPr>
              <a:t>Update personal information if any details are missing or incorrect.</a:t>
            </a:r>
          </a:p>
          <a:p>
            <a:r>
              <a:rPr lang="en-AU" sz="1000" b="1" dirty="0">
                <a:solidFill>
                  <a:prstClr val="black"/>
                </a:solidFill>
              </a:rPr>
              <a:t>Emergency Contacts – </a:t>
            </a:r>
            <a:r>
              <a:rPr lang="en-AU" sz="1000" dirty="0">
                <a:solidFill>
                  <a:prstClr val="black"/>
                </a:solidFill>
              </a:rPr>
              <a:t>Please ensure this information is always up-to-date. </a:t>
            </a:r>
          </a:p>
          <a:p>
            <a:r>
              <a:rPr lang="en-AU" sz="1000" b="1" dirty="0">
                <a:solidFill>
                  <a:prstClr val="black"/>
                </a:solidFill>
              </a:rPr>
              <a:t>Photo – </a:t>
            </a:r>
            <a:r>
              <a:rPr lang="en-AU" sz="1000" dirty="0">
                <a:solidFill>
                  <a:prstClr val="black"/>
                </a:solidFill>
              </a:rPr>
              <a:t>You can add a photo – this must be business appropriate.</a:t>
            </a:r>
          </a:p>
          <a:p>
            <a:r>
              <a:rPr lang="en-AU" sz="1000" b="1" dirty="0">
                <a:solidFill>
                  <a:prstClr val="black"/>
                </a:solidFill>
              </a:rPr>
              <a:t>Legal Name – </a:t>
            </a:r>
            <a:r>
              <a:rPr lang="en-AU" sz="1000" dirty="0">
                <a:solidFill>
                  <a:prstClr val="black"/>
                </a:solidFill>
              </a:rPr>
              <a:t>Update legal name – if you need to update your legal name for any reason you must attach a legal document with your change of name for this to be approved.</a:t>
            </a:r>
          </a:p>
          <a:p>
            <a:r>
              <a:rPr lang="en-AU" sz="1000" b="1" dirty="0">
                <a:solidFill>
                  <a:prstClr val="black"/>
                </a:solidFill>
              </a:rPr>
              <a:t>Preferred Name – </a:t>
            </a:r>
            <a:r>
              <a:rPr lang="en-AU" sz="1000" dirty="0">
                <a:solidFill>
                  <a:prstClr val="black"/>
                </a:solidFill>
              </a:rPr>
              <a:t>You can change your preferred name – this must be business appropriate.</a:t>
            </a:r>
          </a:p>
          <a:p>
            <a:r>
              <a:rPr lang="en-AU" sz="1000" b="1" dirty="0">
                <a:solidFill>
                  <a:prstClr val="black"/>
                </a:solidFill>
              </a:rPr>
              <a:t>Business Title – </a:t>
            </a:r>
            <a:r>
              <a:rPr lang="en-AU" sz="1000" dirty="0">
                <a:solidFill>
                  <a:prstClr val="black"/>
                </a:solidFill>
              </a:rPr>
              <a:t>Please consult with your Manager/HR on any changes to your business title.</a:t>
            </a:r>
          </a:p>
        </p:txBody>
      </p:sp>
      <p:sp>
        <p:nvSpPr>
          <p:cNvPr id="17" name="Rounded Rectangle 2">
            <a:extLst>
              <a:ext uri="{FF2B5EF4-FFF2-40B4-BE49-F238E27FC236}">
                <a16:creationId xmlns:a16="http://schemas.microsoft.com/office/drawing/2014/main" id="{61CB5BA2-2EF3-49FA-828C-8909D799CFAD}"/>
              </a:ext>
            </a:extLst>
          </p:cNvPr>
          <p:cNvSpPr/>
          <p:nvPr/>
        </p:nvSpPr>
        <p:spPr>
          <a:xfrm>
            <a:off x="204708" y="935361"/>
            <a:ext cx="6414187" cy="240579"/>
          </a:xfrm>
          <a:prstGeom prst="roundRect">
            <a:avLst>
              <a:gd name="adj" fmla="val 50000"/>
            </a:avLst>
          </a:prstGeom>
          <a:solidFill>
            <a:srgbClr val="6386B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>
                <a:solidFill>
                  <a:prstClr val="white"/>
                </a:solidFill>
              </a:rPr>
              <a:t>3 – Personal Information</a:t>
            </a:r>
            <a:endParaRPr lang="en-AU" sz="12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921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20168</TotalTime>
  <Words>637</Words>
  <Application>Microsoft Office PowerPoint</Application>
  <PresentationFormat>A4 Paper (210x297 mm)</PresentationFormat>
  <Paragraphs>49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News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ElbazM</dc:creator>
  <cp:lastModifiedBy>Tracie Jones</cp:lastModifiedBy>
  <cp:revision>1010</cp:revision>
  <cp:lastPrinted>2018-09-12T05:15:22Z</cp:lastPrinted>
  <dcterms:created xsi:type="dcterms:W3CDTF">2015-04-28T03:45:50Z</dcterms:created>
  <dcterms:modified xsi:type="dcterms:W3CDTF">2018-11-29T22:49:42Z</dcterms:modified>
</cp:coreProperties>
</file>